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72" r:id="rId5"/>
    <p:sldId id="270" r:id="rId6"/>
    <p:sldId id="269" r:id="rId7"/>
    <p:sldId id="273" r:id="rId8"/>
    <p:sldId id="259" r:id="rId9"/>
    <p:sldId id="263" r:id="rId10"/>
    <p:sldId id="262" r:id="rId11"/>
    <p:sldId id="261" r:id="rId12"/>
    <p:sldId id="266" r:id="rId13"/>
    <p:sldId id="267" r:id="rId14"/>
    <p:sldId id="268" r:id="rId15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209" autoAdjust="0"/>
    <p:restoredTop sz="86412" autoAdjust="0"/>
  </p:normalViewPr>
  <p:slideViewPr>
    <p:cSldViewPr>
      <p:cViewPr>
        <p:scale>
          <a:sx n="70" d="100"/>
          <a:sy n="70" d="100"/>
        </p:scale>
        <p:origin x="-1152" y="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CompaqM1\Downloads\1295655b8bbf056.mp3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:\ФОНЫ картинки\картинки детские\0022-037-Prezentatsiju-opublikovana-na-sajte-ww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857232"/>
            <a:ext cx="7858180" cy="70788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дошкольное образовательное учреждение «Детский сад № 1 «Иман» с.Бачи-Юрт»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1186" y="1664852"/>
            <a:ext cx="7359206" cy="132343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Визитная карточка </a:t>
            </a:r>
          </a:p>
          <a:p>
            <a:pPr algn="ctr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Алмасовой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Раяны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Турпал-Алиевны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Воспитатель года -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2025»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00430" y="6215082"/>
            <a:ext cx="2254913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с. Бачи-Юрт -2025 </a:t>
            </a:r>
            <a:endParaRPr lang="ru-RU" sz="2000" dirty="0"/>
          </a:p>
        </p:txBody>
      </p:sp>
      <p:pic>
        <p:nvPicPr>
          <p:cNvPr id="8" name="1295655b8bbf056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285720" y="6143644"/>
            <a:ext cx="571504" cy="51911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10" y="2708920"/>
            <a:ext cx="7143182" cy="3362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" name="Picture 2" descr="C:\Users\РУСИК\Pictures\634150008563283322_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586" y="17206"/>
            <a:ext cx="9132414" cy="6858000"/>
          </a:xfrm>
          <a:prstGeom prst="rect">
            <a:avLst/>
          </a:prstGeom>
          <a:noFill/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14672"/>
            <a:ext cx="3719613" cy="2304256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CC330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Блок-схема: перфолента 8"/>
          <p:cNvSpPr/>
          <p:nvPr/>
        </p:nvSpPr>
        <p:spPr>
          <a:xfrm>
            <a:off x="214282" y="214290"/>
            <a:ext cx="5214974" cy="1214446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500043"/>
            <a:ext cx="51435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Педагогические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будни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3429823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268760"/>
            <a:ext cx="4457916" cy="2632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077072"/>
            <a:ext cx="4464496" cy="255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" name="Picture 2" descr="C:\Users\РУСИК\Pictures\634150008563283322_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5496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307"/>
          <a:stretch/>
        </p:blipFill>
        <p:spPr>
          <a:xfrm>
            <a:off x="714348" y="1844824"/>
            <a:ext cx="7729703" cy="4392488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sp>
        <p:nvSpPr>
          <p:cNvPr id="12" name="Блок-схема: альтернативный процесс 11"/>
          <p:cNvSpPr/>
          <p:nvPr/>
        </p:nvSpPr>
        <p:spPr>
          <a:xfrm>
            <a:off x="714125" y="285728"/>
            <a:ext cx="7786742" cy="1143008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Основная миссия  воспитателя – ответственность, доброжелательность, справедливость</a:t>
            </a:r>
            <a:r>
              <a:rPr lang="ru-RU" sz="2400" b="1" i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целеустремленность.</a:t>
            </a:r>
            <a:endParaRPr lang="ru-RU" sz="2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 txBox="1">
            <a:spLocks noGrp="1"/>
          </p:cNvSpPr>
          <p:nvPr>
            <p:ph idx="1"/>
          </p:nvPr>
        </p:nvSpPr>
        <p:spPr>
          <a:xfrm>
            <a:off x="0" y="285728"/>
            <a:ext cx="7164288" cy="6239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1968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9875" algn="l"/>
              </a:tabLst>
              <a:defRPr/>
            </a:pPr>
            <a:r>
              <a:rPr kumimoji="0" lang="ru-RU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Я уверена, что вы согласитесь со мной, что воспитатель - это первый, после мамы, учитель, который встречается детям на их жизненном пути. </a:t>
            </a:r>
          </a:p>
          <a:p>
            <a:pPr marL="342900" marR="0" lvl="0" indent="1968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>
                <a:tab pos="269875" algn="l"/>
              </a:tabLst>
              <a:defRPr/>
            </a:pPr>
            <a:r>
              <a:rPr lang="ru-RU" sz="3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Воспитатели - люди, которые в душе всегда остаются детьми. Иначе дети не примут, не пустят их в свой мир. Самое главное в нашей профессии - любить детей, любить просто так.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428596" y="908720"/>
            <a:ext cx="5583564" cy="3806164"/>
          </a:xfrm>
        </p:spPr>
        <p:txBody>
          <a:bodyPr anchor="ctr">
            <a:normAutofit/>
          </a:bodyPr>
          <a:lstStyle/>
          <a:p>
            <a:pPr indent="466725" algn="just">
              <a:buNone/>
            </a:pPr>
            <a:r>
              <a:rPr lang="ru-RU" sz="2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Конечно, победить всем невозможно, но в конкурсе участвовать совсем несложно! Кто победит в борьбе? Конечно, первыми не станут все! Но пусть заветная сбывается мечта, и победит, конечно,  доброта и любовь к детям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 </a:t>
            </a:r>
          </a:p>
          <a:p>
            <a:pPr lvl="0">
              <a:buNone/>
            </a:pPr>
            <a:endParaRPr lang="ru-RU" dirty="0"/>
          </a:p>
        </p:txBody>
      </p:sp>
      <p:pic>
        <p:nvPicPr>
          <p:cNvPr id="2050" name="Picture 2" descr="https://www.gifki.org/data/media/323/nasekomoe-animatsionnaya-kartinka-0147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500702"/>
            <a:ext cx="9144000" cy="1357298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7258072" cy="4329130"/>
          </a:xfrm>
        </p:spPr>
        <p:txBody>
          <a:bodyPr/>
          <a:lstStyle/>
          <a:p>
            <a:pPr algn="ctr">
              <a:buNone/>
            </a:pPr>
            <a:r>
              <a:rPr lang="ru-RU" sz="7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Спасибо за </a:t>
            </a:r>
          </a:p>
          <a:p>
            <a:pPr algn="ctr">
              <a:buNone/>
            </a:pPr>
            <a:r>
              <a:rPr lang="ru-RU" sz="7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внимание !!!</a:t>
            </a:r>
          </a:p>
          <a:p>
            <a:endParaRPr lang="ru-RU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611560" y="890267"/>
            <a:ext cx="8229600" cy="450500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400" b="1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dirty="0" smtClean="0">
                <a:ln w="0"/>
                <a:solidFill>
                  <a:srgbClr val="CC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  <a:t>Общие сведения</a:t>
            </a:r>
            <a:br>
              <a:rPr lang="ru-RU" sz="2400" dirty="0" smtClean="0">
                <a:ln w="0"/>
                <a:solidFill>
                  <a:srgbClr val="CC33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>
              <a:solidFill>
                <a:srgbClr val="CC3300"/>
              </a:solidFill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74376"/>
            <a:ext cx="3528392" cy="4660051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CC33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429124" y="1571612"/>
            <a:ext cx="4500594" cy="41549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Ф.И.О.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Алмасова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Раяна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Турпал-Алиевна</a:t>
            </a:r>
            <a:endParaRPr lang="ru-RU" sz="2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Дата рождения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25.06.2004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</a:t>
            </a:r>
          </a:p>
          <a:p>
            <a:pPr>
              <a:lnSpc>
                <a:spcPct val="150000"/>
              </a:lnSpc>
            </a:pP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Образование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Гудермесский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педагогический колледж» 2024 году</a:t>
            </a:r>
          </a:p>
          <a:p>
            <a:pPr>
              <a:lnSpc>
                <a:spcPct val="150000"/>
              </a:lnSpc>
            </a:pPr>
            <a:r>
              <a:rPr lang="kk-KZ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Должность:</a:t>
            </a:r>
            <a:r>
              <a:rPr lang="kk-KZ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Воспитатель</a:t>
            </a:r>
            <a:endParaRPr lang="kk-KZ" sz="2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kk-KZ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Общий стаж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первый год работы</a:t>
            </a:r>
          </a:p>
          <a:p>
            <a:pPr>
              <a:lnSpc>
                <a:spcPct val="150000"/>
              </a:lnSpc>
            </a:pP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Педагогический стаж</a:t>
            </a:r>
            <a:r>
              <a:rPr lang="en-US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kk-KZ" sz="2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DetSad1\Desktop\IMG_97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0" y="1340768"/>
            <a:ext cx="3672407" cy="500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764704"/>
            <a:ext cx="8455968" cy="1728192"/>
          </a:xfrm>
        </p:spPr>
        <p:txBody>
          <a:bodyPr/>
          <a:lstStyle/>
          <a:p>
            <a:r>
              <a:rPr lang="ru-RU" sz="3800" b="1" i="1" kern="0" dirty="0">
                <a:latin typeface="Trebuchet MS"/>
                <a:sym typeface="Trebuchet MS"/>
              </a:rPr>
              <a:t>ПОМОЩНИКИ В РАБОТЕ: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type="subTitle" idx="1"/>
          </p:nvPr>
        </p:nvSpPr>
        <p:spPr>
          <a:xfrm>
            <a:off x="0" y="2060848"/>
            <a:ext cx="7084368" cy="2376264"/>
          </a:xfrm>
        </p:spPr>
        <p:txBody>
          <a:bodyPr>
            <a:normAutofit/>
          </a:bodyPr>
          <a:lstStyle/>
          <a:p>
            <a:r>
              <a:rPr lang="ru-RU" sz="2220" b="1" i="1" kern="0" dirty="0">
                <a:solidFill>
                  <a:srgbClr val="FF0000"/>
                </a:solidFill>
                <a:latin typeface="Trebuchet MS"/>
                <a:sym typeface="Trebuchet MS"/>
              </a:rPr>
              <a:t>Рабочая учебная программа(по ФГОС)в соответствии с основной общеобразовательной программой «От рождения до школы» под редакцией </a:t>
            </a:r>
            <a:r>
              <a:rPr lang="ru-RU" sz="2220" b="1" i="1" kern="0" dirty="0" err="1">
                <a:solidFill>
                  <a:srgbClr val="FF0000"/>
                </a:solidFill>
                <a:latin typeface="Trebuchet MS"/>
                <a:sym typeface="Trebuchet MS"/>
              </a:rPr>
              <a:t>Вераксы</a:t>
            </a:r>
            <a:r>
              <a:rPr lang="ru-RU" sz="2220" b="1" i="1" kern="0" dirty="0">
                <a:solidFill>
                  <a:srgbClr val="FF0000"/>
                </a:solidFill>
                <a:latin typeface="Trebuchet MS"/>
                <a:sym typeface="Trebuchet MS"/>
              </a:rPr>
              <a:t>, Комаровой, Васильевой в старшей группе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4410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i="1" kern="0" dirty="0">
                <a:latin typeface="Trebuchet MS"/>
                <a:sym typeface="Trebuchet MS"/>
              </a:rPr>
              <a:t>ОСНОВНЫЕ НАПРАВЛЕНИЯ В ПЕДАГОГИЧЕСКОЙ ДЕЯТЕЛЬНОСТИ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0" y="1916832"/>
            <a:ext cx="8686800" cy="4281736"/>
          </a:xfrm>
        </p:spPr>
        <p:txBody>
          <a:bodyPr/>
          <a:lstStyle/>
          <a:p>
            <a:pPr marL="571500" lvl="0" indent="-571500">
              <a:spcBef>
                <a:spcPts val="0"/>
              </a:spcBef>
              <a:buClr>
                <a:srgbClr val="DBF5F9"/>
              </a:buClr>
              <a:buSzPts val="2044"/>
              <a:buFont typeface="Arial"/>
              <a:buChar char="•"/>
            </a:pPr>
            <a:r>
              <a:rPr lang="ru-RU" sz="2800" b="1" i="1" kern="0" dirty="0">
                <a:solidFill>
                  <a:srgbClr val="FF0000"/>
                </a:solidFill>
                <a:latin typeface="Trebuchet MS"/>
                <a:sym typeface="Trebuchet MS"/>
              </a:rPr>
              <a:t>Социально-коммуникативное развитие</a:t>
            </a:r>
            <a:endParaRPr lang="ru-RU" sz="2600" kern="0" dirty="0">
              <a:solidFill>
                <a:srgbClr val="FF0000"/>
              </a:solidFill>
              <a:latin typeface="Trebuchet MS"/>
              <a:sym typeface="Trebuchet MS"/>
            </a:endParaRPr>
          </a:p>
          <a:p>
            <a:pPr marL="571500" lvl="0" indent="-571500">
              <a:spcBef>
                <a:spcPts val="600"/>
              </a:spcBef>
              <a:buClr>
                <a:srgbClr val="DBF5F9"/>
              </a:buClr>
              <a:buSzPts val="2044"/>
              <a:buFont typeface="Arial"/>
              <a:buChar char="•"/>
            </a:pPr>
            <a:r>
              <a:rPr lang="ru-RU" sz="2800" b="1" i="1" kern="0" dirty="0">
                <a:solidFill>
                  <a:srgbClr val="FF0000"/>
                </a:solidFill>
                <a:latin typeface="Trebuchet MS"/>
                <a:sym typeface="Trebuchet MS"/>
              </a:rPr>
              <a:t>Познавательное развитие</a:t>
            </a:r>
            <a:endParaRPr lang="ru-RU" sz="2600" kern="0" dirty="0">
              <a:solidFill>
                <a:srgbClr val="FF0000"/>
              </a:solidFill>
              <a:latin typeface="Trebuchet MS"/>
              <a:sym typeface="Trebuchet MS"/>
            </a:endParaRPr>
          </a:p>
          <a:p>
            <a:pPr marL="571500" lvl="0" indent="-571500">
              <a:spcBef>
                <a:spcPts val="600"/>
              </a:spcBef>
              <a:buClr>
                <a:srgbClr val="DBF5F9"/>
              </a:buClr>
              <a:buSzPts val="2044"/>
              <a:buFont typeface="Arial"/>
              <a:buChar char="•"/>
            </a:pPr>
            <a:r>
              <a:rPr lang="ru-RU" sz="2800" b="1" i="1" kern="0" dirty="0">
                <a:solidFill>
                  <a:srgbClr val="FF0000"/>
                </a:solidFill>
                <a:latin typeface="Trebuchet MS"/>
                <a:sym typeface="Trebuchet MS"/>
              </a:rPr>
              <a:t>Речевое развитие</a:t>
            </a:r>
            <a:endParaRPr lang="ru-RU" sz="2600" kern="0" dirty="0">
              <a:solidFill>
                <a:srgbClr val="FF0000"/>
              </a:solidFill>
              <a:latin typeface="Trebuchet MS"/>
              <a:sym typeface="Trebuchet MS"/>
            </a:endParaRPr>
          </a:p>
          <a:p>
            <a:pPr marL="571500" lvl="0" indent="-571500">
              <a:spcBef>
                <a:spcPts val="600"/>
              </a:spcBef>
              <a:buClr>
                <a:srgbClr val="DBF5F9"/>
              </a:buClr>
              <a:buSzPts val="2044"/>
              <a:buFont typeface="Arial"/>
              <a:buChar char="•"/>
            </a:pPr>
            <a:r>
              <a:rPr lang="ru-RU" sz="2800" b="1" i="1" kern="0" dirty="0">
                <a:solidFill>
                  <a:srgbClr val="FF0000"/>
                </a:solidFill>
                <a:latin typeface="Trebuchet MS"/>
                <a:sym typeface="Trebuchet MS"/>
              </a:rPr>
              <a:t>Физическое развитие</a:t>
            </a:r>
            <a:endParaRPr lang="ru-RU" sz="2600" kern="0" dirty="0">
              <a:solidFill>
                <a:srgbClr val="FF0000"/>
              </a:solidFill>
              <a:latin typeface="Trebuchet MS"/>
              <a:sym typeface="Trebuchet MS"/>
            </a:endParaRPr>
          </a:p>
          <a:p>
            <a:pPr marL="571500" lvl="0" indent="-571500">
              <a:spcBef>
                <a:spcPts val="600"/>
              </a:spcBef>
              <a:buClr>
                <a:srgbClr val="DBF5F9"/>
              </a:buClr>
              <a:buSzPts val="2044"/>
              <a:buFont typeface="Arial"/>
              <a:buChar char="•"/>
            </a:pPr>
            <a:r>
              <a:rPr lang="ru-RU" sz="2800" b="1" i="1" kern="0" dirty="0">
                <a:solidFill>
                  <a:srgbClr val="FF0000"/>
                </a:solidFill>
                <a:latin typeface="Trebuchet MS"/>
                <a:sym typeface="Trebuchet MS"/>
              </a:rPr>
              <a:t>Художественно-эстетическое развитие </a:t>
            </a:r>
            <a:endParaRPr lang="ru-RU" sz="2600" kern="0" dirty="0">
              <a:solidFill>
                <a:srgbClr val="FF0000"/>
              </a:solidFill>
              <a:latin typeface="Trebuchet MS"/>
              <a:sym typeface="Trebuchet MS"/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435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МОЙ ДЕВИЗ</a:t>
            </a:r>
            <a:b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600" dirty="0">
                <a:solidFill>
                  <a:schemeClr val="accent2">
                    <a:lumMod val="75000"/>
                  </a:schemeClr>
                </a:solidFill>
              </a:rPr>
              <a:t>«Моя работа – любовь и </a:t>
            </a:r>
            <a:r>
              <a:rPr lang="ru-RU" sz="3600" dirty="0" smtClean="0">
                <a:solidFill>
                  <a:schemeClr val="accent2">
                    <a:lumMod val="75000"/>
                  </a:schemeClr>
                </a:solidFill>
              </a:rPr>
              <a:t>забота»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55576" y="2060848"/>
            <a:ext cx="7596854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988840"/>
            <a:ext cx="7704856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8519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Моя группа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1760" y="1123675"/>
            <a:ext cx="4176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МОЯ ГРУППА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365" y="1123674"/>
            <a:ext cx="7344816" cy="5473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78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Наши достижения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200800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6170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Мое жизненное кредо: </a:t>
            </a:r>
          </a:p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«Вперед, только вперед!»</a:t>
            </a:r>
          </a:p>
          <a:p>
            <a:pPr algn="ctr"/>
            <a:endParaRPr lang="ru-RU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66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Мое педагогическое кредо: </a:t>
            </a:r>
          </a:p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«Подарить сердце детям, </a:t>
            </a:r>
          </a:p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стать настоящим мастером своего дела!»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66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Блок-схема: перфолента 7"/>
          <p:cNvSpPr/>
          <p:nvPr/>
        </p:nvSpPr>
        <p:spPr>
          <a:xfrm>
            <a:off x="457199" y="428604"/>
            <a:ext cx="7829577" cy="2214578"/>
          </a:xfrm>
          <a:prstGeom prst="flowChartPunchedTap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Мое жизненное кредо: </a:t>
            </a:r>
          </a:p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>
                <a:solidFill>
                  <a:srgbClr val="FF0000"/>
                </a:solidFill>
                <a:latin typeface="Roboto"/>
              </a:rPr>
              <a:t>Любить детей и свою работу — вот, что самое важное</a:t>
            </a:r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14285" y="2714620"/>
            <a:ext cx="8715404" cy="3500462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Мое педагогическое кредо: </a:t>
            </a:r>
          </a:p>
          <a:p>
            <a:pPr algn="ctr"/>
            <a:r>
              <a:rPr lang="ru-RU" sz="3600" b="1" dirty="0" smtClean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dirty="0">
                <a:solidFill>
                  <a:srgbClr val="FF0000"/>
                </a:solidFill>
                <a:latin typeface="Open Sans"/>
              </a:rPr>
              <a:t>Быть воспитателем детского сада</a:t>
            </a:r>
          </a:p>
          <a:p>
            <a:pPr algn="ctr"/>
            <a:r>
              <a:rPr lang="ru-RU" sz="3600" dirty="0">
                <a:solidFill>
                  <a:srgbClr val="FF0000"/>
                </a:solidFill>
                <a:latin typeface="Open Sans"/>
              </a:rPr>
              <a:t>Это – удача, и это – награда</a:t>
            </a:r>
          </a:p>
          <a:p>
            <a:pPr lvl="0" algn="ctr"/>
            <a:r>
              <a:rPr lang="ru-RU" sz="3600" b="1" dirty="0" smtClean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!»</a:t>
            </a:r>
            <a:endParaRPr lang="ru-RU" sz="3600" b="1" dirty="0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solidFill>
                <a:srgbClr val="FF0066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10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50" y="1958181"/>
            <a:ext cx="2857500" cy="3810000"/>
          </a:xfrm>
        </p:spPr>
      </p:pic>
      <p:sp>
        <p:nvSpPr>
          <p:cNvPr id="4" name="Прямоугольник 3"/>
          <p:cNvSpPr/>
          <p:nvPr/>
        </p:nvSpPr>
        <p:spPr>
          <a:xfrm>
            <a:off x="2286000" y="255183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Мое жизненное кредо: </a:t>
            </a:r>
          </a:p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«Вперед, только вперед!»</a:t>
            </a:r>
          </a:p>
          <a:p>
            <a:pPr algn="ctr"/>
            <a:endParaRPr lang="ru-RU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66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00FF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Мое педагогическое кредо: </a:t>
            </a:r>
          </a:p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«Подарить сердце детям, </a:t>
            </a:r>
          </a:p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6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стать настоящим мастером своего дела!»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66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7-конечная звезда 15"/>
          <p:cNvSpPr/>
          <p:nvPr/>
        </p:nvSpPr>
        <p:spPr>
          <a:xfrm>
            <a:off x="4357686" y="197149"/>
            <a:ext cx="4786314" cy="2714644"/>
          </a:xfrm>
          <a:prstGeom prst="star7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Мой дружный коллектив</a:t>
            </a:r>
            <a:endParaRPr lang="ru-RU" sz="3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2810"/>
            <a:ext cx="4818044" cy="3926706"/>
          </a:xfrm>
          <a:prstGeom prst="rect">
            <a:avLst/>
          </a:prstGeom>
          <a:ln w="38100">
            <a:solidFill>
              <a:srgbClr val="CC3300"/>
            </a:solidFill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0" y="2204864"/>
            <a:ext cx="5256585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1393</TotalTime>
  <Words>320</Words>
  <Application>Microsoft Office PowerPoint</Application>
  <PresentationFormat>Экран (4:3)</PresentationFormat>
  <Paragraphs>50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  Общие сведения </vt:lpstr>
      <vt:lpstr>ПОМОЩНИКИ В РАБОТЕ:</vt:lpstr>
      <vt:lpstr>ОСНОВНЫЕ НАПРАВЛЕНИЯ В ПЕДАГОГИЧЕСКОЙ ДЕЯТЕЛЬНОСТИ</vt:lpstr>
      <vt:lpstr>  МОЙ ДЕВИЗ «Моя работа – любовь и забота»</vt:lpstr>
      <vt:lpstr>Моя группа</vt:lpstr>
      <vt:lpstr>Наши достижения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CompaqM1</dc:creator>
  <cp:lastModifiedBy>DetSad1</cp:lastModifiedBy>
  <cp:revision>65</cp:revision>
  <cp:lastPrinted>2025-02-06T12:46:08Z</cp:lastPrinted>
  <dcterms:created xsi:type="dcterms:W3CDTF">2020-02-08T09:16:08Z</dcterms:created>
  <dcterms:modified xsi:type="dcterms:W3CDTF">2025-02-07T07:44:32Z</dcterms:modified>
</cp:coreProperties>
</file>